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8" r:id="rId13"/>
    <p:sldId id="269" r:id="rId14"/>
    <p:sldId id="270" r:id="rId15"/>
    <p:sldId id="271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82E7C3-4FD4-41CD-95C0-DB0E59DBC778}" type="datetimeFigureOut">
              <a:rPr lang="it-IT" smtClean="0"/>
              <a:t>26/05/2016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77FBF9-934E-4C79-83A1-61EB5BC53F8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609316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01DA3F-09A0-418F-8187-5576F3D18658}" type="datetimeFigureOut">
              <a:rPr lang="it-IT" smtClean="0"/>
              <a:t>26/05/2016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8C64A1-83CA-41A7-9020-CF88E73B7CE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747951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magine panoramica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01DA3F-09A0-418F-8187-5576F3D18658}" type="datetimeFigureOut">
              <a:rPr lang="it-IT" smtClean="0"/>
              <a:t>26/05/2016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8C64A1-83CA-41A7-9020-CF88E73B7CE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829885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01DA3F-09A0-418F-8187-5576F3D18658}" type="datetimeFigureOut">
              <a:rPr lang="it-IT" smtClean="0"/>
              <a:t>26/05/2016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8C64A1-83CA-41A7-9020-CF88E73B7CE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691475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01DA3F-09A0-418F-8187-5576F3D18658}" type="datetimeFigureOut">
              <a:rPr lang="it-IT" smtClean="0"/>
              <a:t>26/05/2016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8C64A1-83CA-41A7-9020-CF88E73B7CE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215537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01DA3F-09A0-418F-8187-5576F3D18658}" type="datetimeFigureOut">
              <a:rPr lang="it-IT" smtClean="0"/>
              <a:t>26/05/2016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8C64A1-83CA-41A7-9020-CF88E73B7CE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9576592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01DA3F-09A0-418F-8187-5576F3D18658}" type="datetimeFigureOut">
              <a:rPr lang="it-IT" smtClean="0"/>
              <a:t>26/05/2016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8C64A1-83CA-41A7-9020-CF88E73B7CE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769712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01DA3F-09A0-418F-8187-5576F3D18658}" type="datetimeFigureOut">
              <a:rPr lang="it-IT" smtClean="0"/>
              <a:t>26/05/2016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8C64A1-83CA-41A7-9020-CF88E73B7CE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132194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01DA3F-09A0-418F-8187-5576F3D18658}" type="datetimeFigureOut">
              <a:rPr lang="it-IT" smtClean="0"/>
              <a:t>26/05/2016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8C64A1-83CA-41A7-9020-CF88E73B7CE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91265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01DA3F-09A0-418F-8187-5576F3D18658}" type="datetimeFigureOut">
              <a:rPr lang="it-IT" smtClean="0"/>
              <a:t>26/05/2016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8C64A1-83CA-41A7-9020-CF88E73B7CE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429803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01DA3F-09A0-418F-8187-5576F3D18658}" type="datetimeFigureOut">
              <a:rPr lang="it-IT" smtClean="0"/>
              <a:t>26/05/2016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8C64A1-83CA-41A7-9020-CF88E73B7CE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867374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01DA3F-09A0-418F-8187-5576F3D18658}" type="datetimeFigureOut">
              <a:rPr lang="it-IT" smtClean="0"/>
              <a:t>26/05/2016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8C64A1-83CA-41A7-9020-CF88E73B7CE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780507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01DA3F-09A0-418F-8187-5576F3D18658}" type="datetimeFigureOut">
              <a:rPr lang="it-IT" smtClean="0"/>
              <a:t>26/05/2016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8C64A1-83CA-41A7-9020-CF88E73B7CE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382526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01DA3F-09A0-418F-8187-5576F3D18658}" type="datetimeFigureOut">
              <a:rPr lang="it-IT" smtClean="0"/>
              <a:t>26/05/2016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8C64A1-83CA-41A7-9020-CF88E73B7CE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759852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4B01DA3F-09A0-418F-8187-5576F3D18658}" type="datetimeFigureOut">
              <a:rPr lang="it-IT" smtClean="0"/>
              <a:t>26/05/2016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2C8C64A1-83CA-41A7-9020-CF88E73B7CE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099807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it-I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4B01DA3F-09A0-418F-8187-5576F3D18658}" type="datetimeFigureOut">
              <a:rPr lang="it-IT" smtClean="0"/>
              <a:t>26/05/2016</a:t>
            </a:fld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2C8C64A1-83CA-41A7-9020-CF88E73B7CE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531434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</p:sldLayoutIdLst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/>
          <p:cNvSpPr/>
          <p:nvPr/>
        </p:nvSpPr>
        <p:spPr>
          <a:xfrm>
            <a:off x="3115437" y="308025"/>
            <a:ext cx="597791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54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  <a:reflection blurRad="6350" stA="55000" endA="300" endPos="45500" dir="5400000" sy="-100000" algn="bl" rotWithShape="0"/>
                </a:effectLst>
              </a:rPr>
              <a:t>Progetto maturità</a:t>
            </a:r>
            <a:endParaRPr lang="it-IT" sz="54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6" name="CasellaDiTesto 5"/>
          <p:cNvSpPr txBox="1"/>
          <p:nvPr/>
        </p:nvSpPr>
        <p:spPr>
          <a:xfrm>
            <a:off x="3566726" y="2843868"/>
            <a:ext cx="507533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/>
              <a:t>Ferraioli Mattia 5^Ainf</a:t>
            </a:r>
          </a:p>
          <a:p>
            <a:r>
              <a:rPr lang="it-IT" sz="2800" dirty="0"/>
              <a:t>Anno Scolastico 2015/2016</a:t>
            </a:r>
          </a:p>
        </p:txBody>
      </p:sp>
    </p:spTree>
    <p:extLst>
      <p:ext uri="{BB962C8B-B14F-4D97-AF65-F5344CB8AC3E}">
        <p14:creationId xmlns:p14="http://schemas.microsoft.com/office/powerpoint/2010/main" val="4410665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/>
          <p:cNvSpPr/>
          <p:nvPr/>
        </p:nvSpPr>
        <p:spPr>
          <a:xfrm>
            <a:off x="2845557" y="484193"/>
            <a:ext cx="612860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54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  <a:reflection blurRad="6350" stA="55000" endA="300" endPos="45500" dir="5400000" sy="-100000" algn="bl" rotWithShape="0"/>
                </a:effectLst>
              </a:rPr>
              <a:t>Relè + lampadina</a:t>
            </a:r>
            <a:endParaRPr lang="it-IT" sz="54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5" name="CasellaDiTesto 4"/>
          <p:cNvSpPr txBox="1"/>
          <p:nvPr/>
        </p:nvSpPr>
        <p:spPr>
          <a:xfrm>
            <a:off x="1778428" y="2970439"/>
            <a:ext cx="752492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-Dispositivo comandato da variazioni di corrente per influenzare le condizioni di un altro circuito.</a:t>
            </a:r>
          </a:p>
          <a:p>
            <a:endParaRPr lang="it-IT" sz="2000" dirty="0"/>
          </a:p>
          <a:p>
            <a:r>
              <a:rPr lang="it-IT" sz="2000" dirty="0"/>
              <a:t>-Utilizzato come deviatore azionato da un elettromagnete</a:t>
            </a:r>
          </a:p>
        </p:txBody>
      </p:sp>
      <p:pic>
        <p:nvPicPr>
          <p:cNvPr id="1026" name="Picture 2" descr="http://ismanettoneblog.altervista.org/blog/wp-content/uploads/2014/03/BK_SR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9974" y="4330183"/>
            <a:ext cx="3293478" cy="238343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4535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/>
          <p:cNvSpPr/>
          <p:nvPr/>
        </p:nvSpPr>
        <p:spPr>
          <a:xfrm>
            <a:off x="1014928" y="484193"/>
            <a:ext cx="978985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54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  <a:reflection blurRad="6350" stA="55000" endA="300" endPos="45500" dir="5400000" sy="-100000" algn="bl" rotWithShape="0"/>
                </a:effectLst>
              </a:rPr>
              <a:t>Schema di montaggio e foto</a:t>
            </a:r>
            <a:endParaRPr lang="it-IT" sz="54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  <a:reflection blurRad="6350" stA="55000" endA="300" endPos="45500" dir="5400000" sy="-100000" algn="bl" rotWithShape="0"/>
              </a:effectLst>
            </a:endParaRPr>
          </a:p>
        </p:txBody>
      </p:sp>
      <p:pic>
        <p:nvPicPr>
          <p:cNvPr id="3074" name="Picture 2" descr="http://www.campuslacamilla.it/wp-content/uploads/2014/02/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2022" y="2545403"/>
            <a:ext cx="5392232" cy="402317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dallaf.it/simowp/wp-content/uploads/2015/09/rele_arduin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4139" y="4118995"/>
            <a:ext cx="3394816" cy="255025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52220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54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  <a:reflection blurRad="6350" stA="55000" endA="300" endPos="45500" dir="5400000" sy="-100000" algn="bl" rotWithShape="0"/>
                </a:effectLst>
              </a:rPr>
              <a:t>Codice</a:t>
            </a:r>
            <a:endParaRPr lang="it-IT" sz="54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  <a:reflection blurRad="6350" stA="55000" endA="300" endPos="45500" dir="5400000" sy="-100000" algn="bl" rotWithShape="0"/>
              </a:effectLst>
            </a:endParaRPr>
          </a:p>
        </p:txBody>
      </p:sp>
      <p:pic>
        <p:nvPicPr>
          <p:cNvPr id="7" name="Immagin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4274" y="2311822"/>
            <a:ext cx="4743450" cy="431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6785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/>
          <p:cNvSpPr/>
          <p:nvPr/>
        </p:nvSpPr>
        <p:spPr>
          <a:xfrm>
            <a:off x="3725608" y="484193"/>
            <a:ext cx="436850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54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  <a:reflection blurRad="6350" stA="55000" endA="300" endPos="45500" dir="5400000" sy="-100000" algn="bl" rotWithShape="0"/>
                </a:effectLst>
              </a:rPr>
              <a:t>Dallas 18B20</a:t>
            </a:r>
            <a:endParaRPr lang="it-IT" sz="54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  <a:reflection blurRad="6350" stA="55000" endA="300" endPos="45500" dir="5400000" sy="-100000" algn="bl" rotWithShape="0"/>
              </a:effectLst>
            </a:endParaRPr>
          </a:p>
        </p:txBody>
      </p:sp>
      <p:pic>
        <p:nvPicPr>
          <p:cNvPr id="4100" name="Picture 4" descr="http://www.xorse.it/wp-content/uploads/2015/02/ds18b2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6587" y="4723002"/>
            <a:ext cx="1975606" cy="197560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sellaDiTesto 4"/>
          <p:cNvSpPr txBox="1"/>
          <p:nvPr/>
        </p:nvSpPr>
        <p:spPr>
          <a:xfrm>
            <a:off x="2508308" y="3649211"/>
            <a:ext cx="623302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-Sensore digitale di temperatura</a:t>
            </a:r>
          </a:p>
          <a:p>
            <a:endParaRPr lang="it-IT" dirty="0"/>
          </a:p>
          <a:p>
            <a:r>
              <a:rPr lang="it-IT" dirty="0"/>
              <a:t>-Utilizzato per rilevale la variazione di temperatura ambientale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0431365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/>
          <p:cNvSpPr/>
          <p:nvPr/>
        </p:nvSpPr>
        <p:spPr>
          <a:xfrm>
            <a:off x="1014928" y="484193"/>
            <a:ext cx="978985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54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  <a:reflection blurRad="6350" stA="55000" endA="300" endPos="45500" dir="5400000" sy="-100000" algn="bl" rotWithShape="0"/>
                </a:effectLst>
              </a:rPr>
              <a:t>Schema di montaggio e foto</a:t>
            </a:r>
            <a:endParaRPr lang="it-IT" sz="54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  <a:reflection blurRad="6350" stA="55000" endA="300" endPos="45500" dir="5400000" sy="-100000" algn="bl" rotWithShape="0"/>
              </a:effectLst>
            </a:endParaRPr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170" y="2569304"/>
            <a:ext cx="6930858" cy="389860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Immagin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8637" y="4518608"/>
            <a:ext cx="3745787" cy="21336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056915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54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  <a:reflection blurRad="6350" stA="55000" endA="300" endPos="45500" dir="5400000" sy="-100000" algn="bl" rotWithShape="0"/>
                </a:effectLst>
              </a:rPr>
              <a:t>Codice</a:t>
            </a:r>
            <a:endParaRPr lang="it-IT" sz="54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  <a:reflection blurRad="6350" stA="55000" endA="300" endPos="45500" dir="5400000" sy="-100000" algn="bl" rotWithShape="0"/>
              </a:effectLst>
            </a:endParaRPr>
          </a:p>
        </p:txBody>
      </p:sp>
      <p:pic>
        <p:nvPicPr>
          <p:cNvPr id="9" name="Immagin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3310" y="2138013"/>
            <a:ext cx="5056683" cy="4417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185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/>
          <p:cNvSpPr/>
          <p:nvPr/>
        </p:nvSpPr>
        <p:spPr>
          <a:xfrm>
            <a:off x="3191804" y="484193"/>
            <a:ext cx="543610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54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  <a:reflection blurRad="6350" stA="55000" endA="300" endPos="45500" dir="5400000" sy="-100000" algn="bl" rotWithShape="0"/>
                </a:effectLst>
              </a:rPr>
              <a:t>Casa Domotica</a:t>
            </a:r>
            <a:endParaRPr lang="it-IT" sz="54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7" name="CasellaDiTesto 6"/>
          <p:cNvSpPr txBox="1"/>
          <p:nvPr/>
        </p:nvSpPr>
        <p:spPr>
          <a:xfrm>
            <a:off x="2193817" y="2390861"/>
            <a:ext cx="651395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/>
              <a:t>GRUPPO: </a:t>
            </a:r>
          </a:p>
          <a:p>
            <a:r>
              <a:rPr lang="it-IT" sz="2400" dirty="0"/>
              <a:t>-Gorla Andrea(Capo-gruppo)-&gt; Client C#</a:t>
            </a:r>
          </a:p>
          <a:p>
            <a:r>
              <a:rPr lang="it-IT" sz="2400" dirty="0"/>
              <a:t>-Lazzara Vincenzo -&gt; Sito WEB</a:t>
            </a:r>
          </a:p>
          <a:p>
            <a:r>
              <a:rPr lang="it-IT" sz="2400" dirty="0"/>
              <a:t>-Bestetti Andrea -&gt; Client C#</a:t>
            </a:r>
          </a:p>
          <a:p>
            <a:r>
              <a:rPr lang="it-IT" sz="2400" dirty="0"/>
              <a:t>-Galimberti Alberto-&gt; Documentazione</a:t>
            </a:r>
          </a:p>
          <a:p>
            <a:r>
              <a:rPr lang="it-IT" sz="2400" dirty="0"/>
              <a:t>-Ferraioli Mattia-&gt; Arduino</a:t>
            </a:r>
          </a:p>
        </p:txBody>
      </p:sp>
      <p:pic>
        <p:nvPicPr>
          <p:cNvPr id="2050" name="Picture 2" descr="http://www.gtesnc.it/wp-content/uploads/2015/05/impiantodomotic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70426">
            <a:off x="8703960" y="4192526"/>
            <a:ext cx="3221372" cy="241602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v3elettroimpianti.it/public/uploads/2014/02/soluzioni-domotica-735x35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222" y="5144548"/>
            <a:ext cx="2910981" cy="155196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32526280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/>
          <p:cNvSpPr/>
          <p:nvPr/>
        </p:nvSpPr>
        <p:spPr>
          <a:xfrm>
            <a:off x="3836216" y="484193"/>
            <a:ext cx="414729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54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  <a:reflection blurRad="6350" stA="55000" endA="300" endPos="45500" dir="5400000" sy="-100000" algn="bl" rotWithShape="0"/>
                </a:effectLst>
              </a:rPr>
              <a:t>Funzionalità</a:t>
            </a:r>
            <a:endParaRPr lang="it-IT" sz="54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6" name="CasellaDiTesto 5"/>
          <p:cNvSpPr txBox="1"/>
          <p:nvPr/>
        </p:nvSpPr>
        <p:spPr>
          <a:xfrm>
            <a:off x="2390863" y="3280096"/>
            <a:ext cx="733197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-Rilevazione di presenza + allarme (PIR + </a:t>
            </a:r>
            <a:r>
              <a:rPr lang="it-IT" sz="2000" dirty="0" err="1"/>
              <a:t>buzzer</a:t>
            </a:r>
            <a:r>
              <a:rPr lang="it-IT" sz="2000" dirty="0"/>
              <a:t> + led)</a:t>
            </a:r>
          </a:p>
          <a:p>
            <a:r>
              <a:rPr lang="it-IT" sz="2000" dirty="0"/>
              <a:t>-Rilevazione di fumo/gas + allarme (MQ-2 + </a:t>
            </a:r>
            <a:r>
              <a:rPr lang="it-IT" sz="2000" dirty="0" err="1"/>
              <a:t>buzzer</a:t>
            </a:r>
            <a:r>
              <a:rPr lang="it-IT" sz="2000" dirty="0"/>
              <a:t> + led)</a:t>
            </a:r>
          </a:p>
          <a:p>
            <a:r>
              <a:rPr lang="it-IT" sz="2000" dirty="0"/>
              <a:t>-Accensione/Spegnimento luci (</a:t>
            </a:r>
            <a:r>
              <a:rPr lang="it-IT" sz="2000" dirty="0" err="1"/>
              <a:t>Relé</a:t>
            </a:r>
            <a:r>
              <a:rPr lang="it-IT" sz="2000" dirty="0"/>
              <a:t> + lampadina) </a:t>
            </a:r>
          </a:p>
          <a:p>
            <a:r>
              <a:rPr lang="it-IT" sz="2000" dirty="0"/>
              <a:t>-Controllo temperatura (DALLAS 18B20)</a:t>
            </a:r>
          </a:p>
        </p:txBody>
      </p:sp>
    </p:spTree>
    <p:extLst>
      <p:ext uri="{BB962C8B-B14F-4D97-AF65-F5344CB8AC3E}">
        <p14:creationId xmlns:p14="http://schemas.microsoft.com/office/powerpoint/2010/main" val="40190500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/>
          <p:cNvSpPr/>
          <p:nvPr/>
        </p:nvSpPr>
        <p:spPr>
          <a:xfrm>
            <a:off x="3911550" y="484193"/>
            <a:ext cx="399660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5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  <a:reflection blurRad="6350" stA="55000" endA="300" endPos="45500" dir="5400000" sy="-100000" algn="bl" rotWithShape="0"/>
                </a:effectLst>
              </a:rPr>
              <a:t>Sensore PIR</a:t>
            </a:r>
          </a:p>
        </p:txBody>
      </p:sp>
      <p:pic>
        <p:nvPicPr>
          <p:cNvPr id="3074" name="Picture 2" descr="http://bobbyromeo.com/wp/wp-content/uploads/2015/01/pir_senso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5552" y="3969178"/>
            <a:ext cx="2994871" cy="274767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sellaDiTesto 4"/>
          <p:cNvSpPr txBox="1"/>
          <p:nvPr/>
        </p:nvSpPr>
        <p:spPr>
          <a:xfrm>
            <a:off x="2785144" y="2650921"/>
            <a:ext cx="647630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- Sensore ad infrarossi passivo in grado di    </a:t>
            </a:r>
          </a:p>
          <a:p>
            <a:r>
              <a:rPr lang="it-IT" sz="2000" dirty="0"/>
              <a:t>  rilevare raggi infrarossi emessi dagli oggetti.</a:t>
            </a:r>
          </a:p>
          <a:p>
            <a:endParaRPr lang="it-IT" sz="2000" dirty="0"/>
          </a:p>
          <a:p>
            <a:r>
              <a:rPr lang="it-IT" sz="2000" dirty="0"/>
              <a:t>- Utilizzato nei sistemi di allarme per la rilevazione di      presenze </a:t>
            </a:r>
          </a:p>
        </p:txBody>
      </p:sp>
    </p:spTree>
    <p:extLst>
      <p:ext uri="{BB962C8B-B14F-4D97-AF65-F5344CB8AC3E}">
        <p14:creationId xmlns:p14="http://schemas.microsoft.com/office/powerpoint/2010/main" val="36162242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/>
          <p:cNvSpPr/>
          <p:nvPr/>
        </p:nvSpPr>
        <p:spPr>
          <a:xfrm>
            <a:off x="1014928" y="484193"/>
            <a:ext cx="978985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54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  <a:reflection blurRad="6350" stA="55000" endA="300" endPos="45500" dir="5400000" sy="-100000" algn="bl" rotWithShape="0"/>
                </a:effectLst>
              </a:rPr>
              <a:t>Schema di montaggio e foto</a:t>
            </a:r>
            <a:endParaRPr lang="it-IT" sz="54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  <a:reflection blurRad="6350" stA="55000" endA="300" endPos="45500" dir="5400000" sy="-100000" algn="bl" rotWithShape="0"/>
              </a:effectLst>
            </a:endParaRPr>
          </a:p>
        </p:txBody>
      </p:sp>
      <p:pic>
        <p:nvPicPr>
          <p:cNvPr id="5122" name="Picture 2" descr="http://robotic-controls.com/sites/default/files/learn/PIRSensor_bb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0818" y="4605556"/>
            <a:ext cx="4068661" cy="205530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/>
        </p:spPr>
      </p:pic>
      <p:pic>
        <p:nvPicPr>
          <p:cNvPr id="5" name="Immagin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928" y="2302470"/>
            <a:ext cx="6543553" cy="368074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4112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/>
          <p:cNvSpPr/>
          <p:nvPr/>
        </p:nvSpPr>
        <p:spPr>
          <a:xfrm>
            <a:off x="4569583" y="484193"/>
            <a:ext cx="268054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54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  <a:reflection blurRad="6350" stA="55000" endA="300" endPos="45500" dir="5400000" sy="-100000" algn="bl" rotWithShape="0"/>
                </a:effectLst>
              </a:rPr>
              <a:t>Codice</a:t>
            </a:r>
            <a:endParaRPr lang="it-IT" sz="54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  <a:reflection blurRad="6350" stA="55000" endA="300" endPos="45500" dir="5400000" sy="-100000" algn="bl" rotWithShape="0"/>
              </a:effectLst>
            </a:endParaRPr>
          </a:p>
        </p:txBody>
      </p:sp>
      <p:pic>
        <p:nvPicPr>
          <p:cNvPr id="9" name="Immagin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8294" y="2179913"/>
            <a:ext cx="6801169" cy="4497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6435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/>
          <p:cNvSpPr/>
          <p:nvPr/>
        </p:nvSpPr>
        <p:spPr>
          <a:xfrm>
            <a:off x="3461911" y="484193"/>
            <a:ext cx="489589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54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  <a:reflection blurRad="6350" stA="55000" endA="300" endPos="45500" dir="5400000" sy="-100000" algn="bl" rotWithShape="0"/>
                </a:effectLst>
              </a:rPr>
              <a:t>Sensore MQ-2</a:t>
            </a:r>
            <a:endParaRPr lang="it-IT" sz="54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7" name="CasellaDiTesto 6"/>
          <p:cNvSpPr txBox="1"/>
          <p:nvPr/>
        </p:nvSpPr>
        <p:spPr>
          <a:xfrm>
            <a:off x="2785144" y="2650921"/>
            <a:ext cx="647630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- Sensore usato per la rilevazione di fumo e gas.</a:t>
            </a:r>
          </a:p>
          <a:p>
            <a:endParaRPr lang="it-IT" sz="2000" dirty="0"/>
          </a:p>
          <a:p>
            <a:r>
              <a:rPr lang="it-IT" sz="2000" dirty="0"/>
              <a:t>- Utilizzato nelle case per rilevare incendi o eventuali perdite di gas.</a:t>
            </a:r>
          </a:p>
        </p:txBody>
      </p:sp>
      <p:pic>
        <p:nvPicPr>
          <p:cNvPr id="7170" name="Picture 2" descr="http://g02.a.alicdn.com/kf/HTB1cFAKIFXXXXb6XFXXq6xXFXXXy/F85-Free-Shipping-MQ2-Liquefied-Flammable-Gas-font-b-Sensor-b-font-Module-font-b-Smok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7803" y="3847260"/>
            <a:ext cx="2740995" cy="274099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59717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/>
          <p:cNvSpPr/>
          <p:nvPr/>
        </p:nvSpPr>
        <p:spPr>
          <a:xfrm>
            <a:off x="1014928" y="484193"/>
            <a:ext cx="978985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54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  <a:reflection blurRad="6350" stA="55000" endA="300" endPos="45500" dir="5400000" sy="-100000" algn="bl" rotWithShape="0"/>
                </a:effectLst>
              </a:rPr>
              <a:t>Schema di montaggio e foto</a:t>
            </a:r>
            <a:endParaRPr lang="it-IT" sz="54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  <a:reflection blurRad="6350" stA="55000" endA="300" endPos="45500" dir="5400000" sy="-100000" algn="bl" rotWithShape="0"/>
              </a:effectLst>
            </a:endParaRPr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676" y="2285176"/>
            <a:ext cx="6230188" cy="350448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146" name="Picture 2" descr="http://www.microcontrols.org/wp-content/uploads/2015/05/MQ-2-Gas-Senso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9333" y="4043495"/>
            <a:ext cx="4299978" cy="260897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76720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/>
          <p:cNvSpPr/>
          <p:nvPr/>
        </p:nvSpPr>
        <p:spPr>
          <a:xfrm>
            <a:off x="4569583" y="484193"/>
            <a:ext cx="268054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54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  <a:reflection blurRad="6350" stA="55000" endA="300" endPos="45500" dir="5400000" sy="-100000" algn="bl" rotWithShape="0"/>
                </a:effectLst>
              </a:rPr>
              <a:t>Codice</a:t>
            </a:r>
            <a:endParaRPr lang="it-IT" sz="54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  <a:reflection blurRad="6350" stA="55000" endA="300" endPos="45500" dir="5400000" sy="-100000" algn="bl" rotWithShape="0"/>
              </a:effectLst>
            </a:endParaRPr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4322" y="2432720"/>
            <a:ext cx="5915025" cy="390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57282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tazione">
  <a:themeElements>
    <a:clrScheme name="Citazion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Citazion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Citazion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TM03457503[[fn=Citazione]]</Template>
  <TotalTime>166</TotalTime>
  <Words>206</Words>
  <Application>Microsoft Office PowerPoint</Application>
  <PresentationFormat>Widescreen</PresentationFormat>
  <Paragraphs>40</Paragraphs>
  <Slides>15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15</vt:i4>
      </vt:variant>
    </vt:vector>
  </HeadingPairs>
  <TitlesOfParts>
    <vt:vector size="20" baseType="lpstr">
      <vt:lpstr>Arial</vt:lpstr>
      <vt:lpstr>Calibri</vt:lpstr>
      <vt:lpstr>Century Gothic</vt:lpstr>
      <vt:lpstr>Wingdings 2</vt:lpstr>
      <vt:lpstr>Citazione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Codice</vt:lpstr>
      <vt:lpstr>Presentazione standard di PowerPoint</vt:lpstr>
      <vt:lpstr>Presentazione standard di PowerPoint</vt:lpstr>
      <vt:lpstr>Codice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Mattia Ferraioli</dc:creator>
  <cp:lastModifiedBy>Mattia Ferraioli</cp:lastModifiedBy>
  <cp:revision>17</cp:revision>
  <dcterms:created xsi:type="dcterms:W3CDTF">2016-05-25T12:12:52Z</dcterms:created>
  <dcterms:modified xsi:type="dcterms:W3CDTF">2016-05-26T17:18:37Z</dcterms:modified>
</cp:coreProperties>
</file>